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859" r:id="rId2"/>
    <p:sldId id="906" r:id="rId3"/>
    <p:sldId id="931" r:id="rId4"/>
    <p:sldId id="932" r:id="rId5"/>
    <p:sldId id="933" r:id="rId6"/>
    <p:sldId id="934" r:id="rId7"/>
    <p:sldId id="911" r:id="rId8"/>
    <p:sldId id="912" r:id="rId9"/>
    <p:sldId id="913" r:id="rId10"/>
    <p:sldId id="914" r:id="rId11"/>
    <p:sldId id="915" r:id="rId12"/>
    <p:sldId id="916" r:id="rId13"/>
    <p:sldId id="917" r:id="rId14"/>
    <p:sldId id="918" r:id="rId15"/>
    <p:sldId id="919" r:id="rId16"/>
    <p:sldId id="920" r:id="rId17"/>
    <p:sldId id="921" r:id="rId18"/>
    <p:sldId id="922" r:id="rId19"/>
    <p:sldId id="923" r:id="rId20"/>
    <p:sldId id="924" r:id="rId21"/>
    <p:sldId id="925" r:id="rId22"/>
    <p:sldId id="926" r:id="rId23"/>
    <p:sldId id="927" r:id="rId24"/>
    <p:sldId id="928" r:id="rId25"/>
    <p:sldId id="929" r:id="rId26"/>
    <p:sldId id="930"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2576270"/>
            <a:ext cx="12192000" cy="12926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smtClean="0">
                <a:solidFill>
                  <a:srgbClr val="70AD47">
                    <a:lumMod val="75000"/>
                  </a:srgbClr>
                </a:solidFill>
                <a:ea typeface="楷体" panose="02010609060101010101" pitchFamily="49" charset="-122"/>
                <a:cs typeface="Times New Roman" panose="02020603050405020304" pitchFamily="18" charset="0"/>
              </a:rPr>
              <a:t>第二单元</a:t>
            </a:r>
            <a:r>
              <a:rPr lang="zh-CN" altLang="en-US" sz="5200">
                <a:solidFill>
                  <a:srgbClr val="70AD47">
                    <a:lumMod val="75000"/>
                  </a:srgbClr>
                </a:solidFill>
                <a:ea typeface="楷体" panose="02010609060101010101" pitchFamily="49" charset="-122"/>
                <a:cs typeface="Times New Roman" panose="02020603050405020304" pitchFamily="18" charset="0"/>
              </a:rPr>
              <a:t>提优大考卷</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随着工业化的推进，父亲、母亲与子女一起工作变得不常见了，工人每天离开家，平均在工厂中工作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个小时，家庭成员越来越过着彼此不同的生活。这说明工业化</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提高了生产效率</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重塑了家庭生活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营造了平等氛围</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淡化了人际关系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广西中考改编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世纪七八十年代，美国在各州设立了工业科学研究所，同时还以赠予土地的方式资助各州建立理工科大学。此举旨在</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适应工业化发展需要</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促进人口增长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改善城市的居住环境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缩小贫富</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差距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38622"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8471470" y="4149080"/>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8464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建构示意图是历史学习的重要方法。如图横线处最适合填入的内容是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社会变化</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社会矛盾</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经济发展</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ds63.jpg" descr="id:2147485668;FounderCES"/>
          <p:cNvPicPr/>
          <p:nvPr/>
        </p:nvPicPr>
        <p:blipFill>
          <a:blip r:embed="rId2"/>
          <a:stretch>
            <a:fillRect/>
          </a:stretch>
        </p:blipFill>
        <p:spPr>
          <a:xfrm>
            <a:off x="1740101" y="1545235"/>
            <a:ext cx="7948468" cy="1667741"/>
          </a:xfrm>
          <a:prstGeom prst="rect">
            <a:avLst/>
          </a:prstGeom>
        </p:spPr>
      </p:pic>
      <p:sp>
        <p:nvSpPr>
          <p:cNvPr id="5" name="矩形 4"/>
          <p:cNvSpPr/>
          <p:nvPr/>
        </p:nvSpPr>
        <p:spPr>
          <a:xfrm>
            <a:off x="10199662" y="900094"/>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滨海新区二模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苹果为什么会从树上掉到地上？水为什么会往低处流？这些在今天看来非常简单的问题，在三百年前却是根本无法认识和把握的。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最早对上述问题作出科学解答的是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牛顿</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达尔文</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瓦特</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芬奇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绥化中考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科学巨著《自然哲学的数学原理》的出版，使物理学成为一门独立的学科，其作者是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但丁</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达尔文</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拉斐尔</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09088" y="1971588"/>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3232138" y="4182845"/>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滨海新区一模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在南美洲加拉帕戈斯群岛，还有很多奇特生物，如身形庞大的陆龟、独一无二的热带企鹅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将其一一记录下来，作为生物进化有力证据的英国生物学家是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莎士比亚</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牛顿</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达尔文</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爱迪生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达尔文提出进化论观点，在生物科学领域掀起了一场伟大革命。要想进一步了解进化论，可阅读</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《人口原理》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《物种起源》</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《自然哲学的数学原理》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693578" y="1988840"/>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4799062" y="4149080"/>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恩格斯在谈到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人间喜剧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小说集时说：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汇集了法国社会的全部历史，我从这里，甚至在经济细节方面所学到的知识，也要比从当时所有职业的历史学家、经济学家和统计学家那里学的全部东西还要多。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材料说明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科学理论促进思想解放</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制度变革推动社会进步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文学作品反映时代特征</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杰出人物影响历史</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569870" y="197232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内容占位符 1"/>
          <p:cNvSpPr txBox="1">
            <a:spLocks/>
          </p:cNvSpPr>
          <p:nvPr/>
        </p:nvSpPr>
        <p:spPr bwMode="auto">
          <a:xfrm>
            <a:off x="360854" y="3445073"/>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武汉中考</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莎士比亚的《哈姆雷特》体现了文艺复兴时期的时代风貌和社会本质，巴尔扎克的《高老头》再现了法国</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世纪早期纷繁复杂的社会图景。这两部作品的共同之处是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抨击奴隶制度</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讴歌工人运动</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谴责殖民掠夺</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反映社会现实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2673326" y="4695527"/>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sz="2400"/>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世纪伟大的作品，使我们能够更直接、更准确地了解俄罗斯人民的性格和气质，以及整个俄罗斯的生活。这</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部作品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《哈姆雷特》</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《战争与和平》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《和平法令》</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《高老头》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德国音乐家贝多芬创作了《英雄交响曲》，这是他第一部明确反映重大社会题材的音乐作品。这首交响曲热情歌颂的是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资产阶级革命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工人运动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反对殖民统治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工业革命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357360" y="1430028"/>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5735166" y="3615407"/>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3872157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河西区二模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优秀文艺作品可以彰显审美旨趣，反映全人类共同的价值追求。下列作品表达了作者对生命的赞美和对美好生活的向往的是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《高老头》</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《战争与和平》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《英雄交响曲》</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《向日葵》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047534" y="1442567"/>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323662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材料解析题</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静海区实验中学开学考试</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世纪中期到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世纪中期</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引起了欧洲生产的革命</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英国引领了这一历史发展的潮流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取得了技冠群雄、傲视全球的辉煌成果。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摘编自《大国崛起》</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解说词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560211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01270410"/>
              </p:ext>
            </p:extLst>
          </p:nvPr>
        </p:nvGraphicFramePr>
        <p:xfrm>
          <a:off x="378977" y="1628800"/>
          <a:ext cx="11485847" cy="3291840"/>
        </p:xfrm>
        <a:graphic>
          <a:graphicData uri="http://schemas.openxmlformats.org/drawingml/2006/table">
            <a:tbl>
              <a:tblPr firstRow="1" firstCol="1" bandRow="1"/>
              <a:tblGrid>
                <a:gridCol w="2493992">
                  <a:extLst>
                    <a:ext uri="{9D8B030D-6E8A-4147-A177-3AD203B41FA5}">
                      <a16:colId xmlns:a16="http://schemas.microsoft.com/office/drawing/2014/main" val="1549653531"/>
                    </a:ext>
                  </a:extLst>
                </a:gridCol>
                <a:gridCol w="3384376">
                  <a:extLst>
                    <a:ext uri="{9D8B030D-6E8A-4147-A177-3AD203B41FA5}">
                      <a16:colId xmlns:a16="http://schemas.microsoft.com/office/drawing/2014/main" val="1036354419"/>
                    </a:ext>
                  </a:extLst>
                </a:gridCol>
                <a:gridCol w="2952328">
                  <a:extLst>
                    <a:ext uri="{9D8B030D-6E8A-4147-A177-3AD203B41FA5}">
                      <a16:colId xmlns:a16="http://schemas.microsoft.com/office/drawing/2014/main" val="3344712732"/>
                    </a:ext>
                  </a:extLst>
                </a:gridCol>
                <a:gridCol w="2655151">
                  <a:extLst>
                    <a:ext uri="{9D8B030D-6E8A-4147-A177-3AD203B41FA5}">
                      <a16:colId xmlns:a16="http://schemas.microsoft.com/office/drawing/2014/main" val="3339447150"/>
                    </a:ext>
                  </a:extLst>
                </a:gridCol>
              </a:tblGrid>
              <a:tr h="0">
                <a:tc>
                  <a:txBody>
                    <a:bodyPr/>
                    <a:lstStyle/>
                    <a:p>
                      <a:pPr hangingPunct="0">
                        <a:lnSpc>
                          <a:spcPct val="150000"/>
                        </a:lnSpc>
                        <a:spcAft>
                          <a:spcPts val="0"/>
                        </a:spcAft>
                      </a:pPr>
                      <a:endPar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pPr>
                      <a:endPar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pPr>
                      <a:endPar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pPr>
                      <a:endPar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pPr>
                      <a:endPar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endPar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世纪初</a:t>
                      </a:r>
                      <a:r>
                        <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的瓦特</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蒸汽机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endPar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endPar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7976876"/>
                  </a:ext>
                </a:extLst>
              </a:tr>
              <a:tr h="0">
                <a:tc gridSpan="2">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076840"/>
                  </a:ext>
                </a:extLst>
              </a:tr>
            </a:tbl>
          </a:graphicData>
        </a:graphic>
      </p:graphicFrame>
      <p:pic>
        <p:nvPicPr>
          <p:cNvPr id="8" name="ws2.jpg"/>
          <p:cNvPicPr/>
          <p:nvPr/>
        </p:nvPicPr>
        <p:blipFill>
          <a:blip r:embed="rId2"/>
          <a:stretch>
            <a:fillRect/>
          </a:stretch>
        </p:blipFill>
        <p:spPr>
          <a:xfrm>
            <a:off x="766614" y="1916832"/>
            <a:ext cx="1569720" cy="1956435"/>
          </a:xfrm>
          <a:prstGeom prst="rect">
            <a:avLst/>
          </a:prstGeom>
        </p:spPr>
      </p:pic>
      <p:pic>
        <p:nvPicPr>
          <p:cNvPr id="9" name="ws3.jpg"/>
          <p:cNvPicPr/>
          <p:nvPr/>
        </p:nvPicPr>
        <p:blipFill>
          <a:blip r:embed="rId3"/>
          <a:stretch>
            <a:fillRect/>
          </a:stretch>
        </p:blipFill>
        <p:spPr>
          <a:xfrm>
            <a:off x="3358902" y="2060848"/>
            <a:ext cx="2000250" cy="1572260"/>
          </a:xfrm>
          <a:prstGeom prst="rect">
            <a:avLst/>
          </a:prstGeom>
        </p:spPr>
      </p:pic>
      <p:pic>
        <p:nvPicPr>
          <p:cNvPr id="10" name="ws4.jpg"/>
          <p:cNvPicPr/>
          <p:nvPr/>
        </p:nvPicPr>
        <p:blipFill>
          <a:blip r:embed="rId4"/>
          <a:stretch>
            <a:fillRect/>
          </a:stretch>
        </p:blipFill>
        <p:spPr>
          <a:xfrm>
            <a:off x="6587608" y="2173163"/>
            <a:ext cx="2024380" cy="1510030"/>
          </a:xfrm>
          <a:prstGeom prst="rect">
            <a:avLst/>
          </a:prstGeom>
        </p:spPr>
      </p:pic>
      <p:pic>
        <p:nvPicPr>
          <p:cNvPr id="11" name="ws5.jpg"/>
          <p:cNvPicPr/>
          <p:nvPr/>
        </p:nvPicPr>
        <p:blipFill>
          <a:blip r:embed="rId5"/>
          <a:stretch>
            <a:fillRect/>
          </a:stretch>
        </p:blipFill>
        <p:spPr>
          <a:xfrm>
            <a:off x="9335566" y="2271668"/>
            <a:ext cx="2312035" cy="1150620"/>
          </a:xfrm>
          <a:prstGeom prst="rect">
            <a:avLst/>
          </a:prstGeom>
        </p:spPr>
      </p:pic>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根据材料一，指出欧洲这次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生产的革命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的起源国名称及其给该国带来的显著影响。结合所学知识，说明该国能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技冠群雄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的政治前提。</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根据材料二并结合所学知识，简述图一所示人物及其成就把人类带入的时代名称，并概括分析图二、图三所示交通工具出现的原因。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1372" y="1875332"/>
            <a:ext cx="11485848" cy="1130246"/>
          </a:xfrm>
          <a:prstGeom prst="rect">
            <a:avLst/>
          </a:prstGeom>
        </p:spPr>
        <p:txBody>
          <a:bodyPr wrap="square">
            <a:spAutoFit/>
          </a:bodyPr>
          <a:lstStyle/>
          <a:p>
            <a:pPr algn="just">
              <a:lnSpc>
                <a:spcPct val="150000"/>
              </a:lnSpc>
              <a:spcAft>
                <a:spcPts val="0"/>
              </a:spcAft>
            </a:pPr>
            <a:r>
              <a:rPr lang="zh-CN" altLang="zh-CN" sz="2400">
                <a:ea typeface="黑体" panose="02010609060101010101" pitchFamily="49" charset="-122"/>
                <a:cs typeface="Times New Roman" panose="02020603050405020304" pitchFamily="18" charset="0"/>
              </a:rPr>
              <a:t>英国。</a:t>
            </a:r>
            <a:r>
              <a:rPr lang="en-US" altLang="zh-CN" sz="2400">
                <a:cs typeface="Times New Roman" panose="02020603050405020304" pitchFamily="18" charset="0"/>
              </a:rPr>
              <a:t>19</a:t>
            </a:r>
            <a:r>
              <a:rPr lang="zh-CN" altLang="zh-CN" sz="2400">
                <a:ea typeface="黑体" panose="02010609060101010101" pitchFamily="49" charset="-122"/>
                <a:cs typeface="Times New Roman" panose="02020603050405020304" pitchFamily="18" charset="0"/>
              </a:rPr>
              <a:t>世纪中期</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英国发展成为世界上第一个工业国家。英国较早完成资产阶级革命</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确立了资本主义制度。</a:t>
            </a:r>
            <a:endParaRPr lang="zh-CN" altLang="zh-CN" sz="1200">
              <a:solidFill>
                <a:srgbClr val="000000"/>
              </a:solidFill>
              <a:cs typeface="Times New Roman" panose="02020603050405020304" pitchFamily="18" charset="0"/>
            </a:endParaRPr>
          </a:p>
        </p:txBody>
      </p:sp>
      <p:sp>
        <p:nvSpPr>
          <p:cNvPr id="4" name="矩形 3"/>
          <p:cNvSpPr/>
          <p:nvPr/>
        </p:nvSpPr>
        <p:spPr>
          <a:xfrm>
            <a:off x="385906" y="4078813"/>
            <a:ext cx="5444119" cy="646331"/>
          </a:xfrm>
          <a:prstGeom prst="rect">
            <a:avLst/>
          </a:prstGeom>
        </p:spPr>
        <p:txBody>
          <a:bodyPr wrap="none">
            <a:spAutoFit/>
          </a:bodyPr>
          <a:lstStyle/>
          <a:p>
            <a:pPr>
              <a:lnSpc>
                <a:spcPct val="150000"/>
              </a:lnSpc>
              <a:spcAft>
                <a:spcPts val="0"/>
              </a:spcAft>
            </a:pPr>
            <a:r>
              <a:rPr lang="en-US" altLang="zh-CN" sz="2400">
                <a:latin typeface="+mn-ea"/>
                <a:ea typeface="+mn-ea"/>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蒸汽时代</a:t>
            </a:r>
            <a:r>
              <a:rPr lang="en-US" altLang="zh-CN" sz="2400">
                <a:latin typeface="+mn-ea"/>
                <a:ea typeface="+mn-ea"/>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。内燃机的发明和应用。</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世纪，无线电广播和音乐录制技术的巨大发展，深刻地改变了人们欣赏音乐的习惯。音乐更迅速、更简便和更广泛地传播，提高了大众对文化艺术的欣赏水平。这一现象的出现主要得益于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互联网技术迅速普及</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电力进入生产生活领域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蒸汽机的发明与应用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欧美国家推广大众</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05156" y="2564904"/>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根据材料一、二并结合所学知识，提炼一个主题。</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43710" y="1340768"/>
            <a:ext cx="11584144"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科技发展是国家强大的重要条件</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科技能推动社会的发展</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科学技术是社会进步的核心动力</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科学技术是一把双刃剑。</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504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河东区模拟改编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随着第一次工业革命的展开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欧美主要资本主义国家的经济迅速发展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科学研究也取得了重大进步。新技术、新发明层出不穷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它们被应用于工业生产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促进了工业的蓬勃发展。</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世纪六七十年代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第二次工业革命开始。第二次工业革命的特点是科学研究同工业生产紧密结合。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英国人口从约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万增加到约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美国的人口约为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美国的人口已超过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亿。为了适应工业化发展的需要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欧美主要国家开始推广大众教育。</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年以后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英国、法国开始对儿童实行免费义务教育。伴随着工业化的进程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农村人口不断流向城市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城市规模越来越大。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以上材料均摘编自部编</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《世界历史》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91978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材料一反映出推动第二次工业革命开始的重要因素是什么？第二次工业革命的开展对于资本主义世界市场的发展有何影响？</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根据材料二，概括工业化国家的社会变化。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上述材料给我们的社会发展带来了哪些启示？</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844824"/>
            <a:ext cx="10369152" cy="646331"/>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科学技术。第二次工业革命的开展使资本主义世界市场最终确立。</a:t>
            </a:r>
            <a:endParaRPr lang="zh-CN" altLang="zh-CN" sz="1200">
              <a:solidFill>
                <a:srgbClr val="000000"/>
              </a:solidFill>
              <a:cs typeface="Times New Roman" panose="02020603050405020304" pitchFamily="18" charset="0"/>
            </a:endParaRPr>
          </a:p>
        </p:txBody>
      </p:sp>
      <p:sp>
        <p:nvSpPr>
          <p:cNvPr id="4" name="矩形 3"/>
          <p:cNvSpPr/>
          <p:nvPr/>
        </p:nvSpPr>
        <p:spPr>
          <a:xfrm>
            <a:off x="363055" y="2943528"/>
            <a:ext cx="5444119" cy="646331"/>
          </a:xfrm>
          <a:prstGeom prst="rect">
            <a:avLst/>
          </a:prstGeom>
        </p:spPr>
        <p:txBody>
          <a:bodyPr wrap="non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人口增长、推行大众教育、城市化等。</a:t>
            </a:r>
            <a:endParaRPr lang="zh-CN" altLang="zh-CN" sz="1200">
              <a:solidFill>
                <a:srgbClr val="000000"/>
              </a:solidFill>
              <a:cs typeface="Times New Roman" panose="02020603050405020304" pitchFamily="18" charset="0"/>
            </a:endParaRPr>
          </a:p>
        </p:txBody>
      </p:sp>
      <p:sp>
        <p:nvSpPr>
          <p:cNvPr id="5" name="矩形 4"/>
          <p:cNvSpPr/>
          <p:nvPr/>
        </p:nvSpPr>
        <p:spPr>
          <a:xfrm>
            <a:off x="336659" y="4071680"/>
            <a:ext cx="7798147" cy="646331"/>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科学技术是第一生产力</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科技改变生活</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等等。</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77013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世纪，近代自然科学的诞生，改变了人类社会的面貌。阅读下列材料，回答问题。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近代自然科学在欧洲兴起的一个原因在于文艺复兴时期人文主义的学术成就</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地理大发现和海外地区的开辟也促进了科学的发展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新的植物、新的动物、新的恒星甚至新的人们和新的人类社会相继被发现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所有这些都向传统的思想和设想提出了挑战。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斯塔夫里阿诺斯</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《全球通史》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64439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近代自然科学代表人物、成就及其主要</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809263739"/>
              </p:ext>
            </p:extLst>
          </p:nvPr>
        </p:nvGraphicFramePr>
        <p:xfrm>
          <a:off x="360854" y="1421402"/>
          <a:ext cx="11485847" cy="3840480"/>
        </p:xfrm>
        <a:graphic>
          <a:graphicData uri="http://schemas.openxmlformats.org/drawingml/2006/table">
            <a:tbl>
              <a:tblPr firstRow="1" firstCol="1" bandRow="1"/>
              <a:tblGrid>
                <a:gridCol w="1125840">
                  <a:extLst>
                    <a:ext uri="{9D8B030D-6E8A-4147-A177-3AD203B41FA5}">
                      <a16:colId xmlns:a16="http://schemas.microsoft.com/office/drawing/2014/main" val="2626587278"/>
                    </a:ext>
                  </a:extLst>
                </a:gridCol>
                <a:gridCol w="3024336">
                  <a:extLst>
                    <a:ext uri="{9D8B030D-6E8A-4147-A177-3AD203B41FA5}">
                      <a16:colId xmlns:a16="http://schemas.microsoft.com/office/drawing/2014/main" val="505424684"/>
                    </a:ext>
                  </a:extLst>
                </a:gridCol>
                <a:gridCol w="3240360">
                  <a:extLst>
                    <a:ext uri="{9D8B030D-6E8A-4147-A177-3AD203B41FA5}">
                      <a16:colId xmlns:a16="http://schemas.microsoft.com/office/drawing/2014/main" val="3890742738"/>
                    </a:ext>
                  </a:extLst>
                </a:gridCol>
                <a:gridCol w="4095311">
                  <a:extLst>
                    <a:ext uri="{9D8B030D-6E8A-4147-A177-3AD203B41FA5}">
                      <a16:colId xmlns:a16="http://schemas.microsoft.com/office/drawing/2014/main" val="3009458499"/>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哥白尼</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1473</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1543</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哈维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1578</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1657</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牛顿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1643</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1727</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480260"/>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日心说</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血液循环理论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《自然哲学的数学原理》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1633821"/>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冲击了教会固守的</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地心说</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改变了人类对宇宙的认识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彻底否定教会的说法</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宣告生命科学新纪元的到来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使人类对客观世界的探索向前迈了一大步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551242"/>
                  </a:ext>
                </a:extLst>
              </a:tr>
            </a:tbl>
          </a:graphicData>
        </a:graphic>
      </p:graphicFrame>
    </p:spTree>
    <p:extLst>
      <p:ext uri="{BB962C8B-B14F-4D97-AF65-F5344CB8AC3E}">
        <p14:creationId xmlns:p14="http://schemas.microsoft.com/office/powerpoint/2010/main" val="12816428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秉持一种全新的自然观的先驱者们在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世纪试图用种种手段来确证其结论的有效性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世纪的自然认识仿佛充当着一个实验室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本着一种方法上的不信任精神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查明如何检验具体的真理主张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无论是自己提出的还是他人提出的</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根据材料一并结合所学知识，指出近代自然科学在欧洲兴起的主要原因。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2948751"/>
            <a:ext cx="11485848" cy="1130246"/>
          </a:xfrm>
          <a:prstGeom prst="rect">
            <a:avLst/>
          </a:prstGeom>
        </p:spPr>
        <p:txBody>
          <a:bodyPr wrap="square">
            <a:spAutoFit/>
          </a:bodyPr>
          <a:lstStyle/>
          <a:p>
            <a:pPr>
              <a:lnSpc>
                <a:spcPct val="150000"/>
              </a:lnSpc>
              <a:spcAft>
                <a:spcPts val="0"/>
              </a:spcAft>
            </a:pPr>
            <a:r>
              <a:rPr lang="zh-CN" altLang="zh-CN" sz="2400" spc="100">
                <a:ea typeface="黑体" panose="02010609060101010101" pitchFamily="49" charset="-122"/>
                <a:cs typeface="Times New Roman" panose="02020603050405020304" pitchFamily="18" charset="0"/>
              </a:rPr>
              <a:t>文艺复兴时期人文主义学术成就的推动</a:t>
            </a:r>
            <a:r>
              <a:rPr lang="zh-CN" altLang="zh-CN" sz="2400" spc="100">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地理大发现</a:t>
            </a:r>
            <a:r>
              <a:rPr lang="en-US" altLang="zh-CN" sz="2400" spc="100">
                <a:ea typeface="Times New Roman" panose="02020603050405020304" pitchFamily="18" charset="0"/>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或新航路开辟</a:t>
            </a:r>
            <a:r>
              <a:rPr lang="en-US" altLang="zh-CN" sz="2400" spc="100">
                <a:ea typeface="Times New Roman" panose="02020603050405020304" pitchFamily="18" charset="0"/>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促进了科学的发展。</a:t>
            </a:r>
            <a:endParaRPr lang="zh-CN" altLang="zh-CN" sz="1200" spc="10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1742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根据材料二，说明表中三人被视为近代自然科学代表人物的理由。结合两次工业革命的史实，简述科学技术在生产领域引发的重大变化。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269" y="1840756"/>
            <a:ext cx="11486433" cy="2308324"/>
          </a:xfrm>
          <a:prstGeom prst="rect">
            <a:avLst/>
          </a:prstGeom>
        </p:spPr>
        <p:txBody>
          <a:bodyPr wrap="square">
            <a:spAutoFit/>
          </a:bodyPr>
          <a:lstStyle/>
          <a:p>
            <a:pPr algn="just">
              <a:lnSpc>
                <a:spcPct val="150000"/>
              </a:lnSpc>
              <a:spcAft>
                <a:spcPts val="0"/>
              </a:spcAft>
            </a:pPr>
            <a:r>
              <a:rPr lang="zh-CN" altLang="zh-CN" sz="2400">
                <a:ea typeface="黑体" panose="02010609060101010101" pitchFamily="49" charset="-122"/>
                <a:cs typeface="Times New Roman" panose="02020603050405020304" pitchFamily="18" charset="0"/>
              </a:rPr>
              <a:t>冲击了宗教神学</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在各自领域内发展了近代科学。第一次工业革命中</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蒸汽机的改进推动了化工、冶金、采矿等生产部门的发展</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第二次工业革命中</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电力的广泛应用推动了发电机、电灯、电动机等电力工具在生产领域的应用</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内燃机的发明推动了石油开采业的发展</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为工业生产提供了新原料。</a:t>
            </a:r>
            <a:endParaRPr lang="zh-CN" altLang="zh-CN" sz="1200">
              <a:solidFill>
                <a:srgbClr val="000000"/>
              </a:solidFill>
              <a:cs typeface="Times New Roman" panose="02020603050405020304" pitchFamily="18" charset="0"/>
            </a:endParaRPr>
          </a:p>
        </p:txBody>
      </p:sp>
      <p:sp>
        <p:nvSpPr>
          <p:cNvPr id="4" name="内容占位符 1"/>
          <p:cNvSpPr txBox="1">
            <a:spLocks/>
          </p:cNvSpPr>
          <p:nvPr/>
        </p:nvSpPr>
        <p:spPr bwMode="auto">
          <a:xfrm>
            <a:off x="360854" y="398822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综合上述材料，你认为近代自然科学倡导什么精神？</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06574" y="4509120"/>
            <a:ext cx="10873208" cy="646331"/>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实验主义精神</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怀疑主义精神</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理性主义精神</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等等。</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任答两点即可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665821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有学者研究指出，爱迪生发明白炽灯泡，只是对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年白炽灯泡的改进；同样，在莱特兄弟载人飞机发明前，已有德国人奥托</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李林塔尔的载人无动力滑翔机和美国人塞缪尔</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兰利的不载人动力飞机。这说明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人类进入</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电气时代</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科技具有传承性特征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科学技术没有国界</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传统的错误得到</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纠正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679382" y="1980952"/>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40279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河西区二模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第二次工业革命期间，动力技术的进一步革新直接催生了汽车、飞机等新式快速交通工具的革命。这里的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动力技术进一步革新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蒸汽机的发明</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电力技术的开发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内燃机的创制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骡机的发明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滨海新区二模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为世界装上轮子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的亨利</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福特先生被评为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世纪商业巨人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，他成功的秘诀只有一个，为大众制造人人都买得起的好车。其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的驱动源于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蒸汽机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内燃机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珍妮</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a:t>
            </a:r>
            <a:endParaRPr lang="zh-CN" altLang="en-US"/>
          </a:p>
        </p:txBody>
      </p:sp>
      <p:sp>
        <p:nvSpPr>
          <p:cNvPr id="3" name="矩形 2"/>
          <p:cNvSpPr/>
          <p:nvPr/>
        </p:nvSpPr>
        <p:spPr>
          <a:xfrm>
            <a:off x="10559702" y="141277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1190036" y="4166332"/>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4085113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部分区二模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下列成果属于第二次工业革命时期的是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工厂制度的确立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铁路时代的开始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蒸汽机的广泛应用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现代化学工业的产生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枣庄中考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世纪初，欧美等地相继发生两次工业革命。下列人物与成就对应正确的是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瓦特</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蒸汽机车</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诺贝尔</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现代炸药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人造纤维</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狄塞尔</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白炽</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533538" y="891468"/>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
        <p:nvSpPr>
          <p:cNvPr id="4" name="矩形 3"/>
          <p:cNvSpPr/>
          <p:nvPr/>
        </p:nvSpPr>
        <p:spPr>
          <a:xfrm>
            <a:off x="3879278" y="306896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86223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1884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年，法国化学家夏尔多内发明了人造纤维，开辟了新的纺织品生产领域，逐步满足人们对于服装面料的舒适、耐用等各种要求。这表明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民众需求决定社会发展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制度创新推动经济发展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科技进步丰富社会生活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经济发展引发社会变革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年，某石油公司控制了全美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％的炼油业务，掌握了石油管道和收集系统，有能力支配运输公司。</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从生产关系的角度看，材料旨在说明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现代工厂开始出现</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石油工业发展迅速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工业生产竞争激烈</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垄断组织形成、</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462844" y="1421402"/>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9335566" y="3627772"/>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1303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和平区三模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世纪后期，各大商业公司开始建立自己的科研实验室。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年，爱迪生建立了自己的研究实验室。这表明第二次工业革命中</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新技术、新发明不断涌现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美国和德国成为工业化强国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科学技术与市场关系紧密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垄断组织推动了社会</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047534" y="141277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年代开始，美国的一些工厂企业经由纵向和横向两条途径实行联合和兼并，向巨型企业转化。这说明美国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生产和资本正日益集中</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积极实施马歇尔计划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推行国家干预经济政策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成为唯一的超级大国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年以后，机器导致的力量革命使男性相对于女性在生产领域的力量优势变得无足轻重，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女性与男性第一次平等地站在机器面前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科学研究引领技术突破</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男女平等基本实现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科技进步引起社会变化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自然经济开始</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535366"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9047534" y="3645024"/>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1914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年，欧洲大陆的人口是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倍以上。当时新医药科学的应用，如接种疫苗和对传染病人的隔离，使西欧的人口死亡率大大降低。这说明推动欧洲人口增长的重要因素之一是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经济的发展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营养的改善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医学的进步</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教育的普及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红桥区模拟</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为了适应工业化发展的需要，欧美主要国家开始推广大众教育。</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世纪初，建立系统教育体系的国家是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926854" y="1988840"/>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6337108" y="419221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1026</TotalTime>
  <Words>1519</Words>
  <Application>Microsoft Office PowerPoint</Application>
  <PresentationFormat>自定义</PresentationFormat>
  <Paragraphs>172</Paragraphs>
  <Slides>26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306</cp:revision>
  <dcterms:created xsi:type="dcterms:W3CDTF">2020-11-06T05:24:40Z</dcterms:created>
  <dcterms:modified xsi:type="dcterms:W3CDTF">2024-12-15T10:22:59Z</dcterms:modified>
</cp:coreProperties>
</file>